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95" r:id="rId2"/>
    <p:sldId id="274" r:id="rId3"/>
    <p:sldId id="276" r:id="rId4"/>
    <p:sldId id="297" r:id="rId5"/>
    <p:sldId id="27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1" d="100"/>
          <a:sy n="91" d="100"/>
        </p:scale>
        <p:origin x="3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>
                  <a:solidFill>
                    <a:schemeClr val="bg1"/>
                  </a:solidFill>
                </a:rPr>
                <a:t>CP et CE1</a:t>
              </a:r>
            </a:p>
            <a:p>
              <a:endParaRPr lang="fr-FR" sz="36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530" y="61028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4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79" y="1307507"/>
            <a:ext cx="4030325" cy="5187297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582571" y="432142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B07868B1-B89A-251E-176E-4D461E7C3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459" y="1397975"/>
            <a:ext cx="3112564" cy="275342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638C6E7-6E9B-EAC1-65EF-EC6CD906DEB1}"/>
              </a:ext>
            </a:extLst>
          </p:cNvPr>
          <p:cNvSpPr/>
          <p:nvPr/>
        </p:nvSpPr>
        <p:spPr>
          <a:xfrm>
            <a:off x="144329" y="44890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9F5F61-0A27-8BCA-16B5-A116EC242A07}"/>
              </a:ext>
            </a:extLst>
          </p:cNvPr>
          <p:cNvSpPr/>
          <p:nvPr/>
        </p:nvSpPr>
        <p:spPr>
          <a:xfrm>
            <a:off x="7947402" y="416218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E4CF367-A7ED-93F6-67C4-282A95273334}"/>
              </a:ext>
            </a:extLst>
          </p:cNvPr>
          <p:cNvCxnSpPr>
            <a:cxnSpLocks/>
          </p:cNvCxnSpPr>
          <p:nvPr/>
        </p:nvCxnSpPr>
        <p:spPr>
          <a:xfrm>
            <a:off x="4749898" y="1014575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E59A78-816B-0B01-9707-ABD534410EAA}"/>
              </a:ext>
            </a:extLst>
          </p:cNvPr>
          <p:cNvSpPr txBox="1"/>
          <p:nvPr/>
        </p:nvSpPr>
        <p:spPr>
          <a:xfrm>
            <a:off x="974974" y="4195216"/>
            <a:ext cx="3280480" cy="2113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Nicolas se pèse. Il pesait 20kg la semaine dernière. </a:t>
            </a:r>
          </a:p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A-t-il maigri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91C89F36-0415-EC12-3C8A-F83B63E196CC}"/>
              </a:ext>
            </a:extLst>
          </p:cNvPr>
          <p:cNvSpPr/>
          <p:nvPr/>
        </p:nvSpPr>
        <p:spPr>
          <a:xfrm>
            <a:off x="4919784" y="1298962"/>
            <a:ext cx="4013042" cy="5157417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53B1F02-CDDF-D881-0181-2A64405091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79" y="1407414"/>
            <a:ext cx="3219450" cy="2847975"/>
          </a:xfrm>
          <a:prstGeom prst="rect">
            <a:avLst/>
          </a:prstGeom>
        </p:spPr>
      </p:pic>
      <p:sp>
        <p:nvSpPr>
          <p:cNvPr id="14" name="Zone de texte 2">
            <a:extLst>
              <a:ext uri="{FF2B5EF4-FFF2-40B4-BE49-F238E27FC236}">
                <a16:creationId xmlns:a16="http://schemas.microsoft.com/office/drawing/2014/main" id="{02EB23AE-1D57-881C-59D9-5B1ADE9C9D02}"/>
              </a:ext>
            </a:extLst>
          </p:cNvPr>
          <p:cNvSpPr txBox="1"/>
          <p:nvPr/>
        </p:nvSpPr>
        <p:spPr>
          <a:xfrm>
            <a:off x="5064621" y="4342649"/>
            <a:ext cx="3822469" cy="1951358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     Nicolas se pèse. Il pesait 80 kg l’année dernière.  </a:t>
            </a:r>
            <a:r>
              <a:rPr lang="fr-FR" sz="32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Combien de poids a-t-il perdu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Organigramme : Connecteur 14">
            <a:extLst>
              <a:ext uri="{FF2B5EF4-FFF2-40B4-BE49-F238E27FC236}">
                <a16:creationId xmlns:a16="http://schemas.microsoft.com/office/drawing/2014/main" id="{34538056-7DBF-55F1-F695-24B6837BED5A}"/>
              </a:ext>
            </a:extLst>
          </p:cNvPr>
          <p:cNvSpPr/>
          <p:nvPr/>
        </p:nvSpPr>
        <p:spPr>
          <a:xfrm>
            <a:off x="5145777" y="4433729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3370" y="54568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1024503" y="4151398"/>
            <a:ext cx="3675867" cy="16777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Nicolas se pèse. Il pesait 20kg la semaine dernière. </a:t>
            </a:r>
          </a:p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A-t-il maigri</a:t>
            </a:r>
            <a:r>
              <a:rPr lang="fr-FR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?</a:t>
            </a:r>
            <a:endParaRPr lang="fr-FR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574866" y="421208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1264854" y="5101129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a maigri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 18 &lt; 20.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0D436062-CE3E-485A-CCB5-33E2DD425AC8}"/>
              </a:ext>
            </a:extLst>
          </p:cNvPr>
          <p:cNvSpPr/>
          <p:nvPr/>
        </p:nvSpPr>
        <p:spPr>
          <a:xfrm>
            <a:off x="430579" y="1307507"/>
            <a:ext cx="4030325" cy="5187297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33CC488-444F-19C5-D7AB-2C6BB877D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459" y="1397975"/>
            <a:ext cx="3112564" cy="275342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A1D21DB-5496-49B6-E002-F01ABB49D834}"/>
              </a:ext>
            </a:extLst>
          </p:cNvPr>
          <p:cNvSpPr/>
          <p:nvPr/>
        </p:nvSpPr>
        <p:spPr>
          <a:xfrm>
            <a:off x="136624" y="434429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14E437-88D6-519E-C46F-BEFD8EE8DC3E}"/>
              </a:ext>
            </a:extLst>
          </p:cNvPr>
          <p:cNvSpPr/>
          <p:nvPr/>
        </p:nvSpPr>
        <p:spPr>
          <a:xfrm>
            <a:off x="7911842" y="40560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305D9B6-CA14-DEDC-CA31-6DE7A7D55F19}"/>
              </a:ext>
            </a:extLst>
          </p:cNvPr>
          <p:cNvCxnSpPr>
            <a:cxnSpLocks/>
          </p:cNvCxnSpPr>
          <p:nvPr/>
        </p:nvCxnSpPr>
        <p:spPr>
          <a:xfrm>
            <a:off x="4749898" y="1014575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F9D27388-F61B-C5CF-8E77-7BE9FC89CE35}"/>
              </a:ext>
            </a:extLst>
          </p:cNvPr>
          <p:cNvSpPr/>
          <p:nvPr/>
        </p:nvSpPr>
        <p:spPr>
          <a:xfrm>
            <a:off x="4919784" y="1298962"/>
            <a:ext cx="4013042" cy="5157417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A0D40C9-D3FE-F390-A11A-396E32068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79" y="1407414"/>
            <a:ext cx="3219450" cy="2847975"/>
          </a:xfrm>
          <a:prstGeom prst="rect">
            <a:avLst/>
          </a:prstGeom>
        </p:spPr>
      </p:pic>
      <p:sp>
        <p:nvSpPr>
          <p:cNvPr id="15" name="Zone de texte 2">
            <a:extLst>
              <a:ext uri="{FF2B5EF4-FFF2-40B4-BE49-F238E27FC236}">
                <a16:creationId xmlns:a16="http://schemas.microsoft.com/office/drawing/2014/main" id="{83482CB9-7CAD-ED7F-B432-9F25A7727AFE}"/>
              </a:ext>
            </a:extLst>
          </p:cNvPr>
          <p:cNvSpPr txBox="1"/>
          <p:nvPr/>
        </p:nvSpPr>
        <p:spPr>
          <a:xfrm>
            <a:off x="5110357" y="4301657"/>
            <a:ext cx="3703443" cy="125349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fr-FR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Nicolas se pèse. Il pesait 80 kg l’année dernière.  </a:t>
            </a:r>
            <a:r>
              <a:rPr lang="fr-FR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Combien de poids a-t-il perdu </a:t>
            </a:r>
            <a:r>
              <a:rPr lang="fr-FR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?</a:t>
            </a:r>
            <a:endParaRPr lang="fr-FR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Organigramme : Connecteur 15">
            <a:extLst>
              <a:ext uri="{FF2B5EF4-FFF2-40B4-BE49-F238E27FC236}">
                <a16:creationId xmlns:a16="http://schemas.microsoft.com/office/drawing/2014/main" id="{BD551E47-175A-02E0-7B49-54F042863E6D}"/>
              </a:ext>
            </a:extLst>
          </p:cNvPr>
          <p:cNvSpPr/>
          <p:nvPr/>
        </p:nvSpPr>
        <p:spPr>
          <a:xfrm>
            <a:off x="5244011" y="4378945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17" name="Zone de texte 2">
            <a:extLst>
              <a:ext uri="{FF2B5EF4-FFF2-40B4-BE49-F238E27FC236}">
                <a16:creationId xmlns:a16="http://schemas.microsoft.com/office/drawing/2014/main" id="{225E6F71-4945-F7A4-677D-0220D82ADD24}"/>
              </a:ext>
            </a:extLst>
          </p:cNvPr>
          <p:cNvSpPr txBox="1"/>
          <p:nvPr/>
        </p:nvSpPr>
        <p:spPr>
          <a:xfrm>
            <a:off x="5459859" y="5402464"/>
            <a:ext cx="3185227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80 – 68 = 12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a perdu</a:t>
            </a: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12 kilos.</a:t>
            </a:r>
            <a:endParaRPr lang="fr-F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12C10B-C6DC-8B27-133A-1AF989C944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9B24D9-BEC0-800E-4582-D87199262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6937" y="106347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4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B33F4103-2568-6C77-F5AE-74CA8C5746E2}"/>
              </a:ext>
            </a:extLst>
          </p:cNvPr>
          <p:cNvSpPr/>
          <p:nvPr/>
        </p:nvSpPr>
        <p:spPr>
          <a:xfrm>
            <a:off x="430579" y="1307507"/>
            <a:ext cx="4030325" cy="5187297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46F1F746-BC50-3865-48F0-3EDE2E217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459" y="1397975"/>
            <a:ext cx="3112564" cy="275342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DF5F701-D4F7-2853-4E9C-7FBAF152579B}"/>
              </a:ext>
            </a:extLst>
          </p:cNvPr>
          <p:cNvSpPr/>
          <p:nvPr/>
        </p:nvSpPr>
        <p:spPr>
          <a:xfrm>
            <a:off x="149395" y="399554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EBF416-E9E9-6D15-352B-79D535145547}"/>
              </a:ext>
            </a:extLst>
          </p:cNvPr>
          <p:cNvSpPr/>
          <p:nvPr/>
        </p:nvSpPr>
        <p:spPr>
          <a:xfrm>
            <a:off x="7927608" y="405843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FE6AA67-68B9-69DA-0C0E-05E12D585344}"/>
              </a:ext>
            </a:extLst>
          </p:cNvPr>
          <p:cNvCxnSpPr>
            <a:cxnSpLocks/>
          </p:cNvCxnSpPr>
          <p:nvPr/>
        </p:nvCxnSpPr>
        <p:spPr>
          <a:xfrm>
            <a:off x="4749898" y="1014575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82EB84AD-9D61-05FB-EE2C-B82761643687}"/>
              </a:ext>
            </a:extLst>
          </p:cNvPr>
          <p:cNvSpPr/>
          <p:nvPr/>
        </p:nvSpPr>
        <p:spPr>
          <a:xfrm>
            <a:off x="4919784" y="1298962"/>
            <a:ext cx="4013042" cy="5157417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00D2B47-6BB1-E0DE-7B17-6572DEB6F2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79" y="1407414"/>
            <a:ext cx="3219450" cy="2847975"/>
          </a:xfrm>
          <a:prstGeom prst="rect">
            <a:avLst/>
          </a:prstGeom>
        </p:spPr>
      </p:pic>
      <p:sp>
        <p:nvSpPr>
          <p:cNvPr id="15" name="Organigramme : Connecteur 14">
            <a:extLst>
              <a:ext uri="{FF2B5EF4-FFF2-40B4-BE49-F238E27FC236}">
                <a16:creationId xmlns:a16="http://schemas.microsoft.com/office/drawing/2014/main" id="{E49A921A-3FDE-074E-ABD1-9BCE55F57070}"/>
              </a:ext>
            </a:extLst>
          </p:cNvPr>
          <p:cNvSpPr/>
          <p:nvPr/>
        </p:nvSpPr>
        <p:spPr>
          <a:xfrm>
            <a:off x="5145777" y="4433729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CA200C8A-7ABF-19F1-4078-ADE62BB17F23}"/>
              </a:ext>
            </a:extLst>
          </p:cNvPr>
          <p:cNvSpPr txBox="1"/>
          <p:nvPr/>
        </p:nvSpPr>
        <p:spPr>
          <a:xfrm>
            <a:off x="675358" y="4255389"/>
            <a:ext cx="3675867" cy="211640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    Il se pèse avec son chat qui pèse 6 kg. 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la balance va-t-elle indiquer ?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F3FA1155-63A2-7D18-2C67-1CE5A1A19F43}"/>
              </a:ext>
            </a:extLst>
          </p:cNvPr>
          <p:cNvSpPr/>
          <p:nvPr/>
        </p:nvSpPr>
        <p:spPr>
          <a:xfrm>
            <a:off x="619192" y="434264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E6DCCDC-4494-C62C-5B6E-EBA0C2BAAB3F}"/>
              </a:ext>
            </a:extLst>
          </p:cNvPr>
          <p:cNvSpPr txBox="1"/>
          <p:nvPr/>
        </p:nvSpPr>
        <p:spPr>
          <a:xfrm>
            <a:off x="5038893" y="4333881"/>
            <a:ext cx="389393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      Son ami fait </a:t>
            </a:r>
            <a:r>
              <a:rPr lang="fr-FR" sz="3200" dirty="0">
                <a:solidFill>
                  <a:srgbClr val="231F20"/>
                </a:solidFill>
                <a:effectLst/>
                <a:latin typeface="Script Ecole 2" panose="02000400000000000000" pitchFamily="2" charset="0"/>
                <a:ea typeface="Script Ecole 2" panose="02000400000000000000" pitchFamily="2" charset="0"/>
              </a:rPr>
              <a:t>7</a:t>
            </a:r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 kilos de plus. 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la balance de son ami indique-t-elle ? </a:t>
            </a:r>
            <a:endParaRPr lang="fr-FR" sz="32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863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8610" y="69466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C2F7CBB7-2DE3-6A82-9B5B-D6D50CE0C180}"/>
              </a:ext>
            </a:extLst>
          </p:cNvPr>
          <p:cNvSpPr txBox="1"/>
          <p:nvPr/>
        </p:nvSpPr>
        <p:spPr>
          <a:xfrm>
            <a:off x="929535" y="4151398"/>
            <a:ext cx="3242373" cy="83716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Il se pèse avec son chat qui pèse 6 kg. </a:t>
            </a:r>
            <a:r>
              <a:rPr lang="fr-FR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la balance va-t-elle indiquer ?</a:t>
            </a:r>
            <a:endParaRPr lang="fr-FR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03B3D6F5-AEE2-2290-6898-6DB40B277566}"/>
              </a:ext>
            </a:extLst>
          </p:cNvPr>
          <p:cNvSpPr/>
          <p:nvPr/>
        </p:nvSpPr>
        <p:spPr>
          <a:xfrm>
            <a:off x="430579" y="1307507"/>
            <a:ext cx="4030325" cy="5187297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1B81034-158E-0641-1448-A19A80BF8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459" y="1397975"/>
            <a:ext cx="3112564" cy="275342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86F7868-5CD7-C5E1-8238-599445F60533}"/>
              </a:ext>
            </a:extLst>
          </p:cNvPr>
          <p:cNvSpPr/>
          <p:nvPr/>
        </p:nvSpPr>
        <p:spPr>
          <a:xfrm>
            <a:off x="144328" y="41899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E84A1E-CA02-80E5-5DF0-426C85F74CF4}"/>
              </a:ext>
            </a:extLst>
          </p:cNvPr>
          <p:cNvSpPr/>
          <p:nvPr/>
        </p:nvSpPr>
        <p:spPr>
          <a:xfrm>
            <a:off x="7896234" y="42656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F846ED8-0993-079F-2DE9-BB462F21030B}"/>
              </a:ext>
            </a:extLst>
          </p:cNvPr>
          <p:cNvCxnSpPr>
            <a:cxnSpLocks/>
          </p:cNvCxnSpPr>
          <p:nvPr/>
        </p:nvCxnSpPr>
        <p:spPr>
          <a:xfrm>
            <a:off x="4749898" y="1014575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D158A7A8-C21A-9CAA-CA86-6474CA0E4A09}"/>
              </a:ext>
            </a:extLst>
          </p:cNvPr>
          <p:cNvSpPr/>
          <p:nvPr/>
        </p:nvSpPr>
        <p:spPr>
          <a:xfrm>
            <a:off x="4919784" y="1298962"/>
            <a:ext cx="4013042" cy="5157417"/>
          </a:xfrm>
          <a:prstGeom prst="roundRect">
            <a:avLst>
              <a:gd name="adj" fmla="val 2843"/>
            </a:avLst>
          </a:prstGeom>
          <a:noFill/>
          <a:ln w="57150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B34C08C3-EF3B-CEAA-AC3B-BD9291E7A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979" y="1407414"/>
            <a:ext cx="3219450" cy="2847975"/>
          </a:xfrm>
          <a:prstGeom prst="rect">
            <a:avLst/>
          </a:prstGeom>
        </p:spPr>
      </p:pic>
      <p:sp>
        <p:nvSpPr>
          <p:cNvPr id="17" name="Zone de texte 2">
            <a:extLst>
              <a:ext uri="{FF2B5EF4-FFF2-40B4-BE49-F238E27FC236}">
                <a16:creationId xmlns:a16="http://schemas.microsoft.com/office/drawing/2014/main" id="{9D12E3C9-FBC4-1E16-011B-35D878B6BB43}"/>
              </a:ext>
            </a:extLst>
          </p:cNvPr>
          <p:cNvSpPr txBox="1"/>
          <p:nvPr/>
        </p:nvSpPr>
        <p:spPr>
          <a:xfrm>
            <a:off x="5730334" y="4988560"/>
            <a:ext cx="2983088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balance va indiquer </a:t>
            </a:r>
            <a:r>
              <a:rPr lang="fr-FR" sz="2800" kern="1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  <a:cs typeface="Arial" panose="020B0604020202020204" pitchFamily="34" charset="0"/>
              </a:rPr>
              <a:t>75</a:t>
            </a: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kilos.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Script Ecole 2" panose="02000400000000000000" pitchFamily="2" charset="0"/>
                <a:ea typeface="Script Ecole 2" panose="02000400000000000000" pitchFamily="2" charset="0"/>
                <a:cs typeface="Arial" panose="020B0604020202020204" pitchFamily="34" charset="0"/>
              </a:rPr>
              <a:t>68 + 7 = 75</a:t>
            </a: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Zone de texte 2">
            <a:extLst>
              <a:ext uri="{FF2B5EF4-FFF2-40B4-BE49-F238E27FC236}">
                <a16:creationId xmlns:a16="http://schemas.microsoft.com/office/drawing/2014/main" id="{7B209F04-3C0C-83E4-2FDD-70B6D900B28E}"/>
              </a:ext>
            </a:extLst>
          </p:cNvPr>
          <p:cNvSpPr txBox="1"/>
          <p:nvPr/>
        </p:nvSpPr>
        <p:spPr>
          <a:xfrm>
            <a:off x="502865" y="4988560"/>
            <a:ext cx="3958039" cy="194014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balance va indiquer 24 kg.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18 + 6 = 24</a:t>
            </a: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3CE8328-9F79-49C6-E132-7D9467F84475}"/>
              </a:ext>
            </a:extLst>
          </p:cNvPr>
          <p:cNvSpPr txBox="1"/>
          <p:nvPr/>
        </p:nvSpPr>
        <p:spPr>
          <a:xfrm>
            <a:off x="5470695" y="4248650"/>
            <a:ext cx="38939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      Son ami fait </a:t>
            </a:r>
            <a:r>
              <a:rPr lang="fr-FR" dirty="0">
                <a:solidFill>
                  <a:srgbClr val="231F20"/>
                </a:solidFill>
                <a:effectLst/>
                <a:latin typeface="Script Ecole 2" panose="02000400000000000000" pitchFamily="2" charset="0"/>
                <a:ea typeface="Script Ecole 2" panose="02000400000000000000" pitchFamily="2" charset="0"/>
              </a:rPr>
              <a:t>7</a:t>
            </a:r>
            <a:r>
              <a:rPr lang="fr-FR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 kilos de plus. </a:t>
            </a:r>
            <a:r>
              <a:rPr lang="fr-FR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la balance de son ami indique-t-elle ? </a:t>
            </a:r>
            <a:endParaRPr lang="fr-FR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3CFA9F71-79AC-4352-C365-86C5C12F462A}"/>
              </a:ext>
            </a:extLst>
          </p:cNvPr>
          <p:cNvSpPr/>
          <p:nvPr/>
        </p:nvSpPr>
        <p:spPr>
          <a:xfrm>
            <a:off x="559651" y="418409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21" name="Organigramme : Connecteur 20">
            <a:extLst>
              <a:ext uri="{FF2B5EF4-FFF2-40B4-BE49-F238E27FC236}">
                <a16:creationId xmlns:a16="http://schemas.microsoft.com/office/drawing/2014/main" id="{9A70ED3C-6FD2-20CC-5832-9994BE11D78E}"/>
              </a:ext>
            </a:extLst>
          </p:cNvPr>
          <p:cNvSpPr/>
          <p:nvPr/>
        </p:nvSpPr>
        <p:spPr>
          <a:xfrm>
            <a:off x="5164275" y="4214330"/>
            <a:ext cx="392403" cy="392403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2761</TotalTime>
  <Words>233</Words>
  <Application>Microsoft Office PowerPoint</Application>
  <PresentationFormat>Affichage à l'écran (4:3)</PresentationFormat>
  <Paragraphs>70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Script Ecole 2</vt:lpstr>
      <vt:lpstr>Webdings</vt:lpstr>
      <vt:lpstr>Wingdings</vt:lpstr>
      <vt:lpstr>Thème Office</vt:lpstr>
      <vt:lpstr>Présentation PowerPoint</vt:lpstr>
      <vt:lpstr>Problème en image 4</vt:lpstr>
      <vt:lpstr>Correction</vt:lpstr>
      <vt:lpstr>Problème en image 4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90</cp:revision>
  <dcterms:created xsi:type="dcterms:W3CDTF">2023-02-07T14:55:57Z</dcterms:created>
  <dcterms:modified xsi:type="dcterms:W3CDTF">2025-07-20T12:49:18Z</dcterms:modified>
</cp:coreProperties>
</file>